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4"/>
  </p:notesMasterIdLst>
  <p:sldIdLst>
    <p:sldId id="256" r:id="rId2"/>
    <p:sldId id="258" r:id="rId3"/>
    <p:sldId id="259" r:id="rId4"/>
    <p:sldId id="260" r:id="rId5"/>
    <p:sldId id="295" r:id="rId6"/>
    <p:sldId id="296" r:id="rId7"/>
    <p:sldId id="263" r:id="rId8"/>
    <p:sldId id="262" r:id="rId9"/>
    <p:sldId id="294" r:id="rId10"/>
    <p:sldId id="264" r:id="rId11"/>
    <p:sldId id="265" r:id="rId12"/>
    <p:sldId id="267" r:id="rId13"/>
    <p:sldId id="268" r:id="rId14"/>
    <p:sldId id="272" r:id="rId15"/>
    <p:sldId id="271" r:id="rId16"/>
    <p:sldId id="288" r:id="rId17"/>
    <p:sldId id="269" r:id="rId18"/>
    <p:sldId id="270" r:id="rId19"/>
    <p:sldId id="273" r:id="rId20"/>
    <p:sldId id="275" r:id="rId21"/>
    <p:sldId id="290" r:id="rId22"/>
    <p:sldId id="278" r:id="rId23"/>
    <p:sldId id="284" r:id="rId24"/>
    <p:sldId id="280" r:id="rId25"/>
    <p:sldId id="285" r:id="rId26"/>
    <p:sldId id="281" r:id="rId27"/>
    <p:sldId id="286" r:id="rId28"/>
    <p:sldId id="282" r:id="rId29"/>
    <p:sldId id="287" r:id="rId30"/>
    <p:sldId id="283" r:id="rId31"/>
    <p:sldId id="291" r:id="rId32"/>
    <p:sldId id="29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0099"/>
    <a:srgbClr val="00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 autoAdjust="0"/>
    <p:restoredTop sz="74858" autoAdjust="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738D3-1715-4650-AE25-D2B2A4050C9B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AC0C2-5B11-430E-A8EE-C35BB75348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995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07204-5E4A-4378-9946-D1BE5E96565D}" type="datetimeFigureOut">
              <a:rPr lang="ru-RU" smtClean="0"/>
              <a:pPr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598AA-8E44-45E6-AB4D-B47366923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aminsite.ru/pages.files/school/esenin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gif"/><Relationship Id="rId5" Type="http://schemas.openxmlformats.org/officeDocument/2006/relationships/image" Target="../media/image28.emf"/><Relationship Id="rId4" Type="http://schemas.openxmlformats.org/officeDocument/2006/relationships/package" Target="../embeddings/______Microsoft_PowerPoint1.sld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gif"/><Relationship Id="rId5" Type="http://schemas.openxmlformats.org/officeDocument/2006/relationships/image" Target="../media/image31.emf"/><Relationship Id="rId4" Type="http://schemas.openxmlformats.org/officeDocument/2006/relationships/package" Target="../embeddings/______Microsoft_PowerPoint2.sld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gif"/><Relationship Id="rId5" Type="http://schemas.openxmlformats.org/officeDocument/2006/relationships/image" Target="../media/image28.emf"/><Relationship Id="rId4" Type="http://schemas.openxmlformats.org/officeDocument/2006/relationships/package" Target="../embeddings/______Microsoft_PowerPoint3.sld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1.emf"/><Relationship Id="rId4" Type="http://schemas.openxmlformats.org/officeDocument/2006/relationships/package" Target="../embeddings/______Microsoft_PowerPoint4.sldx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oleObject" Target="../embeddings/oleObject5.bin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gif"/><Relationship Id="rId5" Type="http://schemas.openxmlformats.org/officeDocument/2006/relationships/image" Target="../media/image28.emf"/><Relationship Id="rId4" Type="http://schemas.openxmlformats.org/officeDocument/2006/relationships/package" Target="../embeddings/______Microsoft_PowerPoint5.sld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1.emf"/><Relationship Id="rId4" Type="http://schemas.openxmlformats.org/officeDocument/2006/relationships/package" Target="../embeddings/______Microsoft_PowerPoint6.sldx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oleObject" Target="../embeddings/oleObject7.bin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gif"/><Relationship Id="rId5" Type="http://schemas.openxmlformats.org/officeDocument/2006/relationships/image" Target="../media/image28.emf"/><Relationship Id="rId4" Type="http://schemas.openxmlformats.org/officeDocument/2006/relationships/package" Target="../embeddings/______Microsoft_PowerPoint7.sldx"/><Relationship Id="rId9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1.emf"/><Relationship Id="rId4" Type="http://schemas.openxmlformats.org/officeDocument/2006/relationships/package" Target="../embeddings/______Microsoft_PowerPoint8.sld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oleObject" Target="../embeddings/oleObject9.bin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gif"/><Relationship Id="rId5" Type="http://schemas.openxmlformats.org/officeDocument/2006/relationships/image" Target="../media/image28.emf"/><Relationship Id="rId10" Type="http://schemas.openxmlformats.org/officeDocument/2006/relationships/image" Target="../media/image34.gif"/><Relationship Id="rId4" Type="http://schemas.openxmlformats.org/officeDocument/2006/relationships/package" Target="../embeddings/______Microsoft_PowerPoint9.sldx"/><Relationship Id="rId9" Type="http://schemas.openxmlformats.org/officeDocument/2006/relationships/image" Target="../media/image32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vadimkozin.narod.ru/esenin1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Администратор\Мои документы\Мои рисунки\60704563_4306026021_df29c10cc2_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786" y="-1714535"/>
            <a:ext cx="7643868" cy="1035851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285729"/>
            <a:ext cx="7572428" cy="6247864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наша 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речь полна величья, 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гордой 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простоты,</a:t>
            </a:r>
          </a:p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В ней прекрасных слов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богатство, сила 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красоты.</a:t>
            </a:r>
          </a:p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отому 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поэта слушай,</a:t>
            </a:r>
          </a:p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будь прилежен впредь,</a:t>
            </a:r>
          </a:p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Чтоб могучей русской речью, 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хорошо 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владеть!</a:t>
            </a:r>
          </a:p>
          <a:p>
            <a:pPr algn="ctr"/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wnloads\e36f94c7c70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4518899"/>
            <a:ext cx="80724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Школа, в которой учился </a:t>
            </a:r>
          </a:p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Сергей Есенин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wnloads\el1-482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291"/>
            <a:ext cx="7500990" cy="617356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" y="0"/>
            <a:ext cx="9155969" cy="6858000"/>
            <a:chOff x="-1" y="0"/>
            <a:chExt cx="9155969" cy="6858000"/>
          </a:xfrm>
        </p:grpSpPr>
        <p:pic>
          <p:nvPicPr>
            <p:cNvPr id="7170" name="Picture 2" descr="C:\Downloads\1236802124_ne-napisannoe-pism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" y="0"/>
              <a:ext cx="9155969" cy="6858000"/>
            </a:xfrm>
            <a:prstGeom prst="rect">
              <a:avLst/>
            </a:prstGeom>
            <a:noFill/>
          </p:spPr>
        </p:pic>
        <p:pic>
          <p:nvPicPr>
            <p:cNvPr id="5" name="Picture 5" descr="Картинка 3 из 284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72066" y="1183070"/>
              <a:ext cx="3000396" cy="406360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Администратор\Мои документы\Мои рисунки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159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1130" y="5715016"/>
            <a:ext cx="831387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b="0" cap="none" spc="0" dirty="0" smtClean="0">
                <a:ln w="18415" cmpd="sng">
                  <a:solidFill>
                    <a:srgbClr val="66FF66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Сергей Есенин «Черемуха»</a:t>
            </a:r>
            <a:endParaRPr lang="ru-RU" sz="5400" b="0" cap="none" spc="0" dirty="0">
              <a:ln w="18415" cmpd="sng">
                <a:solidFill>
                  <a:srgbClr val="66FF66"/>
                </a:solidFill>
                <a:prstDash val="solid"/>
              </a:ln>
              <a:solidFill>
                <a:srgbClr val="66FF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 descr="a3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214687"/>
            <a:ext cx="107156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ec65be41c.JPG"/>
          <p:cNvPicPr>
            <a:picLocks noGrp="1" noChangeAspect="1"/>
          </p:cNvPicPr>
          <p:nvPr isPhoto="1"/>
        </p:nvPicPr>
        <p:blipFill>
          <a:blip r:embed="rId2" cstate="screen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ls" descr="butterfly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460576">
            <a:off x="2342243" y="486850"/>
            <a:ext cx="8001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3вонк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4" y="2156943"/>
            <a:ext cx="742949" cy="8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3вонк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794903">
            <a:off x="7500960" y="5786455"/>
            <a:ext cx="742949" cy="8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C -0.07847 0.03102 -0.15677 0.06204 -0.19254 0.16296 C -0.2283 0.26389 -0.3132 0.49861 -0.21476 0.60509 C -0.11632 0.71157 0.25798 0.85856 0.39809 0.80255 C 0.53819 0.74653 0.58194 0.50787 0.62587 0.26921 " pathEditMode="fixed" ptsTypes="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amk140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285728"/>
            <a:ext cx="778674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Медвяная -</a:t>
            </a:r>
            <a:r>
              <a:rPr lang="ru-RU" sz="3600" dirty="0" smtClean="0">
                <a:latin typeface="+mj-lt"/>
              </a:rPr>
              <a:t> </a:t>
            </a:r>
            <a:r>
              <a:rPr lang="ru-RU" sz="3600" dirty="0" smtClean="0">
                <a:solidFill>
                  <a:srgbClr val="00B050"/>
                </a:solidFill>
                <a:latin typeface="+mj-lt"/>
              </a:rPr>
              <a:t>ароматная, с запахом мёда.</a:t>
            </a:r>
            <a:endParaRPr lang="en-US" sz="3600" dirty="0" smtClean="0">
              <a:solidFill>
                <a:srgbClr val="00B050"/>
              </a:solidFill>
              <a:latin typeface="+mj-lt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Пряная -</a:t>
            </a:r>
            <a:r>
              <a:rPr lang="ru-RU" sz="3600" dirty="0" smtClean="0">
                <a:latin typeface="+mj-lt"/>
              </a:rPr>
              <a:t> </a:t>
            </a:r>
            <a:r>
              <a:rPr lang="ru-RU" sz="3600" dirty="0" smtClean="0">
                <a:solidFill>
                  <a:srgbClr val="00B050"/>
                </a:solidFill>
                <a:latin typeface="+mj-lt"/>
              </a:rPr>
              <a:t>острая, ароматная по запаху и вкусу.</a:t>
            </a:r>
            <a:endParaRPr lang="en-US" sz="3600" dirty="0" smtClean="0">
              <a:solidFill>
                <a:srgbClr val="00B050"/>
              </a:solidFill>
              <a:latin typeface="+mj-lt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Вкрадчиво -</a:t>
            </a:r>
            <a:r>
              <a:rPr lang="ru-RU" sz="3600" b="1" dirty="0" smtClean="0">
                <a:latin typeface="+mj-lt"/>
              </a:rPr>
              <a:t> </a:t>
            </a:r>
            <a:r>
              <a:rPr lang="ru-RU" sz="3600" dirty="0" smtClean="0">
                <a:solidFill>
                  <a:srgbClr val="00B050"/>
                </a:solidFill>
                <a:latin typeface="+mj-lt"/>
              </a:rPr>
              <a:t>стараясь вызвать доверие, расположить к себе.</a:t>
            </a:r>
            <a:endParaRPr lang="en-US" sz="3600" dirty="0" smtClean="0">
              <a:solidFill>
                <a:srgbClr val="00B050"/>
              </a:solidFill>
              <a:latin typeface="+mj-lt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Проталинка – </a:t>
            </a:r>
            <a:r>
              <a:rPr lang="ru-RU" sz="3600" dirty="0" smtClean="0">
                <a:solidFill>
                  <a:srgbClr val="00B050"/>
                </a:solidFill>
                <a:latin typeface="+mj-lt"/>
              </a:rPr>
              <a:t>место, где частично растаял снег</a:t>
            </a:r>
          </a:p>
          <a:p>
            <a:endParaRPr lang="ru-RU" sz="44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6" name="Ols" descr="butterfly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460576">
            <a:off x="7628655" y="844041"/>
            <a:ext cx="8001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amk140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60324" y="500044"/>
            <a:ext cx="64653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000" b="1" dirty="0" smtClean="0">
                <a:solidFill>
                  <a:srgbClr val="FF3300"/>
                </a:solidFill>
                <a:latin typeface="+mj-lt"/>
              </a:rPr>
              <a:t>С какой целью автор </a:t>
            </a:r>
          </a:p>
          <a:p>
            <a:pPr algn="r"/>
            <a:r>
              <a:rPr lang="ru-RU" sz="4000" b="1" dirty="0" smtClean="0">
                <a:solidFill>
                  <a:srgbClr val="FF3300"/>
                </a:solidFill>
                <a:latin typeface="+mj-lt"/>
              </a:rPr>
              <a:t>написал это стихотворение?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2000241"/>
            <a:ext cx="7286676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200" b="1" i="1" dirty="0" smtClean="0">
                <a:solidFill>
                  <a:srgbClr val="00B050"/>
                </a:solidFill>
                <a:latin typeface="+mj-lt"/>
              </a:rPr>
              <a:t>чтобы сообщить о том, что расцвела черемуха;</a:t>
            </a:r>
          </a:p>
          <a:p>
            <a:pPr lvl="1">
              <a:lnSpc>
                <a:spcPct val="90000"/>
              </a:lnSpc>
            </a:pPr>
            <a:endParaRPr lang="ru-RU" sz="3200" b="1" i="1" dirty="0" smtClean="0">
              <a:solidFill>
                <a:srgbClr val="00B050"/>
              </a:solidFill>
              <a:latin typeface="+mj-lt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200" b="1" i="1" dirty="0" smtClean="0">
                <a:solidFill>
                  <a:srgbClr val="00B050"/>
                </a:solidFill>
                <a:latin typeface="+mj-lt"/>
              </a:rPr>
              <a:t>чтобы передать свою радость;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endParaRPr lang="ru-RU" sz="3200" b="1" i="1" dirty="0" smtClean="0">
              <a:solidFill>
                <a:srgbClr val="00B050"/>
              </a:solidFill>
              <a:latin typeface="+mj-lt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200" b="1" i="1" dirty="0" smtClean="0">
                <a:solidFill>
                  <a:srgbClr val="00B050"/>
                </a:solidFill>
                <a:latin typeface="+mj-lt"/>
              </a:rPr>
              <a:t>чтобы привлечь читателя к красоте природы;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endParaRPr lang="ru-RU" sz="3200" b="1" i="1" dirty="0" smtClean="0">
              <a:solidFill>
                <a:srgbClr val="00B050"/>
              </a:solidFill>
              <a:latin typeface="+mj-lt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3200" b="1" i="1" dirty="0" smtClean="0">
                <a:solidFill>
                  <a:srgbClr val="00B050"/>
                </a:solidFill>
                <a:latin typeface="+mj-lt"/>
              </a:rPr>
              <a:t>чтобы вызвать сопереживание.</a:t>
            </a:r>
            <a:endParaRPr lang="ru-RU" sz="3200" b="1" i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5" name="Рисунок 4" descr="a3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2786059"/>
            <a:ext cx="107156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amk140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2381243"/>
            <a:ext cx="35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ru-RU" sz="3200" b="1" i="1" dirty="0" smtClean="0">
                <a:solidFill>
                  <a:srgbClr val="00B050"/>
                </a:solidFill>
                <a:latin typeface="+mj-lt"/>
              </a:rPr>
              <a:t>ликующее;</a:t>
            </a:r>
          </a:p>
          <a:p>
            <a:pPr lvl="1">
              <a:lnSpc>
                <a:spcPct val="90000"/>
              </a:lnSpc>
            </a:pPr>
            <a:r>
              <a:rPr lang="ru-RU" sz="3200" b="1" i="1" dirty="0" smtClean="0">
                <a:solidFill>
                  <a:srgbClr val="00B050"/>
                </a:solidFill>
                <a:latin typeface="+mj-lt"/>
              </a:rPr>
              <a:t>восторженное;</a:t>
            </a:r>
          </a:p>
          <a:p>
            <a:pPr lvl="1">
              <a:lnSpc>
                <a:spcPct val="90000"/>
              </a:lnSpc>
            </a:pPr>
            <a:r>
              <a:rPr lang="ru-RU" sz="3200" b="1" i="1" dirty="0" smtClean="0">
                <a:solidFill>
                  <a:srgbClr val="00B050"/>
                </a:solidFill>
                <a:latin typeface="+mj-lt"/>
              </a:rPr>
              <a:t>шутливое;</a:t>
            </a:r>
          </a:p>
          <a:p>
            <a:pPr lvl="1">
              <a:lnSpc>
                <a:spcPct val="90000"/>
              </a:lnSpc>
            </a:pPr>
            <a:r>
              <a:rPr lang="ru-RU" sz="3200" b="1" i="1" dirty="0" smtClean="0">
                <a:solidFill>
                  <a:srgbClr val="00B050"/>
                </a:solidFill>
                <a:latin typeface="+mj-lt"/>
              </a:rPr>
              <a:t>печальное;</a:t>
            </a:r>
          </a:p>
          <a:p>
            <a:pPr lvl="1">
              <a:lnSpc>
                <a:spcPct val="90000"/>
              </a:lnSpc>
            </a:pPr>
            <a:r>
              <a:rPr lang="ru-RU" sz="3200" b="1" i="1" dirty="0" smtClean="0">
                <a:solidFill>
                  <a:srgbClr val="00B050"/>
                </a:solidFill>
                <a:latin typeface="+mj-lt"/>
              </a:rPr>
              <a:t>веселое;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86054" y="500043"/>
            <a:ext cx="5939575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4000" b="1" dirty="0" smtClean="0">
                <a:solidFill>
                  <a:srgbClr val="FF3300"/>
                </a:solidFill>
                <a:latin typeface="+mj-lt"/>
              </a:rPr>
              <a:t>Какое настроение автора </a:t>
            </a:r>
          </a:p>
          <a:p>
            <a:pPr algn="r"/>
            <a:r>
              <a:rPr lang="ru-RU" sz="4000" b="1" dirty="0" smtClean="0">
                <a:solidFill>
                  <a:srgbClr val="FF3300"/>
                </a:solidFill>
                <a:latin typeface="+mj-lt"/>
              </a:rPr>
              <a:t>вы почувствовали:</a:t>
            </a:r>
          </a:p>
          <a:p>
            <a:pPr algn="ctr"/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Ols" descr="butterfly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460576">
            <a:off x="7414341" y="3415809"/>
            <a:ext cx="8001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43372" y="2476494"/>
            <a:ext cx="3643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ru-RU" sz="3200" b="1" i="1" dirty="0" smtClean="0">
                <a:solidFill>
                  <a:srgbClr val="00B050"/>
                </a:solidFill>
              </a:rPr>
              <a:t>праздничное;</a:t>
            </a:r>
          </a:p>
          <a:p>
            <a:pPr lvl="1">
              <a:lnSpc>
                <a:spcPct val="90000"/>
              </a:lnSpc>
            </a:pPr>
            <a:r>
              <a:rPr lang="ru-RU" sz="3200" b="1" i="1" dirty="0" smtClean="0">
                <a:solidFill>
                  <a:srgbClr val="00B050"/>
                </a:solidFill>
              </a:rPr>
              <a:t>радостное;</a:t>
            </a:r>
          </a:p>
          <a:p>
            <a:pPr lvl="1">
              <a:lnSpc>
                <a:spcPct val="90000"/>
              </a:lnSpc>
            </a:pPr>
            <a:r>
              <a:rPr lang="ru-RU" sz="3200" b="1" i="1" dirty="0" smtClean="0">
                <a:solidFill>
                  <a:srgbClr val="00B050"/>
                </a:solidFill>
              </a:rPr>
              <a:t>спокойное;</a:t>
            </a:r>
          </a:p>
          <a:p>
            <a:pPr lvl="1">
              <a:lnSpc>
                <a:spcPct val="90000"/>
              </a:lnSpc>
            </a:pPr>
            <a:r>
              <a:rPr lang="ru-RU" sz="3200" b="1" i="1" dirty="0" smtClean="0">
                <a:solidFill>
                  <a:srgbClr val="00B050"/>
                </a:solidFill>
              </a:rPr>
              <a:t>мечтательное;</a:t>
            </a:r>
          </a:p>
          <a:p>
            <a:pPr lvl="1">
              <a:lnSpc>
                <a:spcPct val="90000"/>
              </a:lnSpc>
            </a:pPr>
            <a:r>
              <a:rPr lang="ru-RU" sz="3200" b="1" i="1" dirty="0" smtClean="0">
                <a:solidFill>
                  <a:srgbClr val="00B050"/>
                </a:solidFill>
              </a:rPr>
              <a:t>грустное?</a:t>
            </a:r>
            <a:endParaRPr lang="ru-RU" sz="32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amk140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490" y="357167"/>
            <a:ext cx="578748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4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+mj-lt"/>
              </a:rPr>
              <a:t>Какие </a:t>
            </a:r>
            <a:r>
              <a:rPr lang="ru-RU" sz="4000" b="1" dirty="0">
                <a:solidFill>
                  <a:srgbClr val="FF0000"/>
                </a:solidFill>
                <a:latin typeface="+mj-lt"/>
              </a:rPr>
              <a:t>чувства возникли </a:t>
            </a:r>
            <a:endParaRPr lang="ru-RU" sz="4000" b="1" dirty="0" smtClean="0">
              <a:solidFill>
                <a:srgbClr val="FF0000"/>
              </a:solidFill>
              <a:latin typeface="+mj-lt"/>
            </a:endParaRPr>
          </a:p>
          <a:p>
            <a:pPr algn="r"/>
            <a:r>
              <a:rPr lang="ru-RU" sz="4000" b="1" dirty="0" smtClean="0">
                <a:solidFill>
                  <a:srgbClr val="FF0000"/>
                </a:solidFill>
                <a:latin typeface="+mj-lt"/>
              </a:rPr>
              <a:t>в </a:t>
            </a:r>
            <a:r>
              <a:rPr lang="ru-RU" sz="4000" b="1" dirty="0">
                <a:solidFill>
                  <a:srgbClr val="FF0000"/>
                </a:solidFill>
                <a:latin typeface="+mj-lt"/>
              </a:rPr>
              <a:t>вашем сердце:</a:t>
            </a:r>
          </a:p>
          <a:p>
            <a:pPr algn="ctr"/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1857366"/>
            <a:ext cx="3071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3200" b="1" i="1" dirty="0">
                <a:solidFill>
                  <a:srgbClr val="00B050"/>
                </a:solidFill>
                <a:latin typeface="+mj-lt"/>
              </a:rPr>
              <a:t>изумление;</a:t>
            </a:r>
          </a:p>
          <a:p>
            <a:pPr lvl="1"/>
            <a:r>
              <a:rPr lang="ru-RU" sz="3200" b="1" i="1" dirty="0">
                <a:solidFill>
                  <a:srgbClr val="00B050"/>
                </a:solidFill>
                <a:latin typeface="+mj-lt"/>
              </a:rPr>
              <a:t>радость;</a:t>
            </a:r>
          </a:p>
          <a:p>
            <a:pPr lvl="1"/>
            <a:r>
              <a:rPr lang="ru-RU" sz="3200" b="1" i="1" dirty="0">
                <a:solidFill>
                  <a:srgbClr val="00B050"/>
                </a:solidFill>
                <a:latin typeface="+mj-lt"/>
              </a:rPr>
              <a:t>восторг;</a:t>
            </a:r>
          </a:p>
          <a:p>
            <a:pPr lvl="1"/>
            <a:r>
              <a:rPr lang="ru-RU" sz="3200" b="1" i="1" dirty="0">
                <a:solidFill>
                  <a:srgbClr val="00B050"/>
                </a:solidFill>
                <a:latin typeface="+mj-lt"/>
              </a:rPr>
              <a:t>восхищение;</a:t>
            </a:r>
          </a:p>
          <a:p>
            <a:pPr lvl="1"/>
            <a:r>
              <a:rPr lang="ru-RU" sz="3200" b="1" i="1" dirty="0">
                <a:solidFill>
                  <a:srgbClr val="00B050"/>
                </a:solidFill>
                <a:latin typeface="+mj-lt"/>
              </a:rPr>
              <a:t>грусть</a:t>
            </a:r>
            <a:r>
              <a:rPr lang="ru-RU" sz="3200" b="1" i="1" dirty="0" smtClean="0">
                <a:solidFill>
                  <a:srgbClr val="00B050"/>
                </a:solidFill>
                <a:latin typeface="+mj-lt"/>
              </a:rPr>
              <a:t>;</a:t>
            </a:r>
            <a:endParaRPr lang="ru-RU" sz="3200" b="1" i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7" name="Ols" descr="butterfly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460576">
            <a:off x="7414341" y="3415809"/>
            <a:ext cx="8001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071934" y="2571745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ru-RU" sz="3200" b="1" i="1" dirty="0" smtClean="0">
                <a:solidFill>
                  <a:srgbClr val="00B050"/>
                </a:solidFill>
              </a:rPr>
              <a:t>спокойствие;</a:t>
            </a:r>
          </a:p>
          <a:p>
            <a:pPr lvl="1"/>
            <a:r>
              <a:rPr lang="ru-RU" sz="3200" b="1" i="1" dirty="0" smtClean="0">
                <a:solidFill>
                  <a:srgbClr val="00B050"/>
                </a:solidFill>
              </a:rPr>
              <a:t>сожаление;</a:t>
            </a:r>
          </a:p>
          <a:p>
            <a:pPr lvl="1"/>
            <a:r>
              <a:rPr lang="ru-RU" sz="3200" b="1" i="1" dirty="0" smtClean="0">
                <a:solidFill>
                  <a:srgbClr val="00B050"/>
                </a:solidFill>
              </a:rPr>
              <a:t>печаль;</a:t>
            </a:r>
          </a:p>
          <a:p>
            <a:pPr lvl="1"/>
            <a:r>
              <a:rPr lang="ru-RU" sz="3200" b="1" i="1" dirty="0" smtClean="0">
                <a:solidFill>
                  <a:srgbClr val="00B050"/>
                </a:solidFill>
              </a:rPr>
              <a:t>ликование.</a:t>
            </a:r>
            <a:endParaRPr lang="ru-RU" sz="32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Администратор\Мои документы\Мои рисунки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23"/>
          </a:xfrm>
          <a:prstGeom prst="rect">
            <a:avLst/>
          </a:prstGeom>
          <a:noFill/>
        </p:spPr>
      </p:pic>
      <p:pic>
        <p:nvPicPr>
          <p:cNvPr id="3" name="Рисунок 2" descr="a3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2571751"/>
            <a:ext cx="107156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a35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571744"/>
            <a:ext cx="107156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wnloads\27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5143513"/>
            <a:ext cx="55643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Отговорила роща золотая</a:t>
            </a:r>
          </a:p>
          <a:p>
            <a:r>
              <a:rPr lang="ru-RU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Березовым, веселым языком…</a:t>
            </a:r>
            <a:endParaRPr lang="ru-RU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amk140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0" name="Группа 19"/>
          <p:cNvGrpSpPr/>
          <p:nvPr/>
        </p:nvGrpSpPr>
        <p:grpSpPr>
          <a:xfrm>
            <a:off x="357158" y="4857761"/>
            <a:ext cx="3429024" cy="1323439"/>
            <a:chOff x="357158" y="4857760"/>
            <a:chExt cx="3429024" cy="132344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4348" y="4857760"/>
              <a:ext cx="3071834" cy="1323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Ручей волной гремучею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Все ветки обдает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И вкрадчиво под кручею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Ей песенки поет. </a:t>
              </a:r>
              <a:endParaRPr lang="ru-RU" sz="20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57158" y="4929198"/>
              <a:ext cx="5715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dirty="0" smtClean="0">
                  <a:solidFill>
                    <a:srgbClr val="FF0000"/>
                  </a:solidFill>
                  <a:latin typeface="+mj-lt"/>
                </a:rPr>
                <a:t>5.</a:t>
              </a:r>
              <a:endParaRPr lang="ru-RU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714876" y="1857366"/>
            <a:ext cx="3357586" cy="1323439"/>
            <a:chOff x="4714876" y="1857364"/>
            <a:chExt cx="3357586" cy="132344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072066" y="1857364"/>
              <a:ext cx="3000396" cy="1323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Кругом роса медвяная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Сползает по коре,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Под нею зелень пряная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Сияет в серебре.</a:t>
              </a:r>
              <a:endParaRPr lang="ru-RU" sz="20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714876" y="1857364"/>
              <a:ext cx="5715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dirty="0" smtClean="0">
                  <a:solidFill>
                    <a:srgbClr val="FF0000"/>
                  </a:solidFill>
                  <a:latin typeface="+mj-lt"/>
                </a:rPr>
                <a:t>2.</a:t>
              </a:r>
              <a:endParaRPr lang="ru-RU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57158" y="2786059"/>
            <a:ext cx="3786214" cy="1323439"/>
            <a:chOff x="357158" y="2786058"/>
            <a:chExt cx="3786214" cy="132344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4348" y="2786058"/>
              <a:ext cx="3429024" cy="1323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А рядом, у проталинки,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В траве, между корней,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Бежит, струится маленький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Серебряный ручей.</a:t>
              </a:r>
              <a:endParaRPr lang="ru-RU" sz="20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57158" y="2786059"/>
              <a:ext cx="5715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dirty="0" smtClean="0">
                  <a:solidFill>
                    <a:srgbClr val="FF0000"/>
                  </a:solidFill>
                  <a:latin typeface="+mj-lt"/>
                </a:rPr>
                <a:t>3.</a:t>
              </a:r>
              <a:endParaRPr lang="ru-RU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714876" y="3643315"/>
            <a:ext cx="3071834" cy="1323439"/>
            <a:chOff x="4714876" y="3643314"/>
            <a:chExt cx="3071834" cy="132344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072066" y="3643314"/>
              <a:ext cx="2714644" cy="1323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Черемуха душистая,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Развесившись, стоит,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А зелень золотистая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На солнышке горит.</a:t>
              </a:r>
              <a:endParaRPr lang="ru-RU" sz="20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714876" y="3643315"/>
              <a:ext cx="5715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dirty="0" smtClean="0">
                  <a:solidFill>
                    <a:srgbClr val="FF0000"/>
                  </a:solidFill>
                  <a:latin typeface="+mj-lt"/>
                </a:rPr>
                <a:t>4.</a:t>
              </a:r>
              <a:endParaRPr lang="ru-RU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786050" y="428606"/>
            <a:ext cx="3357586" cy="1323439"/>
            <a:chOff x="2786050" y="428604"/>
            <a:chExt cx="3357586" cy="132344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143240" y="428604"/>
              <a:ext cx="3000396" cy="1323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Черемуха душистая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С весною расцвела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И ветки золотистые,</a:t>
              </a:r>
              <a:br>
                <a:rPr lang="ru-RU" sz="2000" dirty="0" smtClean="0">
                  <a:solidFill>
                    <a:srgbClr val="00B050"/>
                  </a:solidFill>
                  <a:latin typeface="+mj-lt"/>
                </a:rPr>
              </a:br>
              <a:r>
                <a:rPr lang="ru-RU" sz="2000" dirty="0" smtClean="0">
                  <a:solidFill>
                    <a:srgbClr val="00B050"/>
                  </a:solidFill>
                  <a:latin typeface="+mj-lt"/>
                </a:rPr>
                <a:t>Что кудри, завила.</a:t>
              </a:r>
              <a:endParaRPr lang="ru-RU" sz="2000" dirty="0">
                <a:solidFill>
                  <a:srgbClr val="00B050"/>
                </a:solidFill>
                <a:latin typeface="+mj-lt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786050" y="428604"/>
              <a:ext cx="5715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dirty="0" smtClean="0">
                  <a:solidFill>
                    <a:srgbClr val="FF0000"/>
                  </a:solidFill>
                  <a:latin typeface="+mj-lt"/>
                </a:rPr>
                <a:t>1</a:t>
              </a:r>
              <a:r>
                <a:rPr lang="ru-RU" sz="2800" dirty="0" smtClean="0">
                  <a:solidFill>
                    <a:srgbClr val="FF0000"/>
                  </a:solidFill>
                  <a:latin typeface="+mj-lt"/>
                </a:rPr>
                <a:t>.</a:t>
              </a:r>
              <a:endParaRPr lang="ru-RU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1" name="Ols" descr="butterfly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460576">
            <a:off x="7271465" y="558289"/>
            <a:ext cx="8001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3000598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63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1071545"/>
            <a:ext cx="686155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Оцените поступки</a:t>
            </a:r>
          </a:p>
          <a:p>
            <a:pPr algn="ctr"/>
            <a:r>
              <a:rPr lang="ru-RU" sz="66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людей</a:t>
            </a:r>
            <a:endParaRPr lang="ru-RU" sz="66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7107" name="Picture 3" descr="C:\Documents and Settings\Администратор\Рабочий стол\Рисунок1 копиghfhя.gif"/>
          <p:cNvPicPr>
            <a:picLocks noChangeAspect="1" noChangeArrowheads="1"/>
          </p:cNvPicPr>
          <p:nvPr/>
        </p:nvPicPr>
        <p:blipFill>
          <a:blip r:embed="rId3"/>
          <a:srcRect r="11764" b="32264"/>
          <a:stretch>
            <a:fillRect/>
          </a:stretch>
        </p:blipFill>
        <p:spPr bwMode="auto">
          <a:xfrm>
            <a:off x="857224" y="3919544"/>
            <a:ext cx="1428760" cy="1509720"/>
          </a:xfrm>
          <a:prstGeom prst="rect">
            <a:avLst/>
          </a:prstGeom>
          <a:noFill/>
        </p:spPr>
      </p:pic>
      <p:pic>
        <p:nvPicPr>
          <p:cNvPr id="47108" name="Picture 4" descr="C:\Documents and Settings\Администратор\Рабочий стол\Рисунок1 копfdsfsdfsия.gif"/>
          <p:cNvPicPr>
            <a:picLocks noChangeAspect="1" noChangeArrowheads="1"/>
          </p:cNvPicPr>
          <p:nvPr/>
        </p:nvPicPr>
        <p:blipFill>
          <a:blip r:embed="rId4"/>
          <a:srcRect r="6250"/>
          <a:stretch>
            <a:fillRect/>
          </a:stretch>
        </p:blipFill>
        <p:spPr bwMode="auto">
          <a:xfrm>
            <a:off x="3714744" y="4000504"/>
            <a:ext cx="2143140" cy="3146635"/>
          </a:xfrm>
          <a:prstGeom prst="rect">
            <a:avLst/>
          </a:prstGeom>
          <a:noFill/>
        </p:spPr>
      </p:pic>
      <p:pic>
        <p:nvPicPr>
          <p:cNvPr id="47109" name="Picture 5" descr="C:\Documents and Settings\Администратор\Рабочий стол\Рисунок1 кdfsfsfsопия.gif"/>
          <p:cNvPicPr>
            <a:picLocks noChangeAspect="1" noChangeArrowheads="1"/>
          </p:cNvPicPr>
          <p:nvPr/>
        </p:nvPicPr>
        <p:blipFill>
          <a:blip r:embed="rId5"/>
          <a:srcRect t="60932" r="25000" b="3792"/>
          <a:stretch>
            <a:fillRect/>
          </a:stretch>
        </p:blipFill>
        <p:spPr bwMode="auto">
          <a:xfrm>
            <a:off x="2000232" y="3286125"/>
            <a:ext cx="2357454" cy="1571636"/>
          </a:xfrm>
          <a:prstGeom prst="rect">
            <a:avLst/>
          </a:prstGeom>
          <a:noFill/>
        </p:spPr>
      </p:pic>
      <p:pic>
        <p:nvPicPr>
          <p:cNvPr id="47110" name="Picture 6" descr="C:\Documents and Settings\Администратор\Рабочий стол\Рисунок1 копия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3429000"/>
            <a:ext cx="2690820" cy="2857520"/>
          </a:xfrm>
          <a:prstGeom prst="rect">
            <a:avLst/>
          </a:prstGeom>
          <a:noFill/>
        </p:spPr>
      </p:pic>
      <p:pic>
        <p:nvPicPr>
          <p:cNvPr id="8" name="Picture 3" descr="C:\Documents and Settings\Администратор\Рабочий стол\Рисунок1 копиghfhя.gif"/>
          <p:cNvPicPr>
            <a:picLocks noChangeAspect="1" noChangeArrowheads="1"/>
          </p:cNvPicPr>
          <p:nvPr/>
        </p:nvPicPr>
        <p:blipFill>
          <a:blip r:embed="rId3"/>
          <a:srcRect b="24300"/>
          <a:stretch>
            <a:fillRect/>
          </a:stretch>
        </p:blipFill>
        <p:spPr bwMode="auto">
          <a:xfrm rot="1392890">
            <a:off x="2552969" y="5322908"/>
            <a:ext cx="1619250" cy="1687241"/>
          </a:xfrm>
          <a:prstGeom prst="rect">
            <a:avLst/>
          </a:prstGeom>
          <a:noFill/>
        </p:spPr>
      </p:pic>
      <p:pic>
        <p:nvPicPr>
          <p:cNvPr id="9" name="Picture 3" descr="C:\Documents and Settings\Администратор\Рабочий стол\Рисунок1 копиghfhя.gif"/>
          <p:cNvPicPr>
            <a:picLocks noChangeAspect="1" noChangeArrowheads="1"/>
          </p:cNvPicPr>
          <p:nvPr/>
        </p:nvPicPr>
        <p:blipFill>
          <a:blip r:embed="rId3"/>
          <a:srcRect l="15787" t="14722" b="38182"/>
          <a:stretch>
            <a:fillRect/>
          </a:stretch>
        </p:blipFill>
        <p:spPr bwMode="auto">
          <a:xfrm rot="6589760">
            <a:off x="3914202" y="3744541"/>
            <a:ext cx="1823207" cy="1403505"/>
          </a:xfrm>
          <a:prstGeom prst="rect">
            <a:avLst/>
          </a:prstGeom>
          <a:noFill/>
        </p:spPr>
      </p:pic>
      <p:pic>
        <p:nvPicPr>
          <p:cNvPr id="10" name="Picture 6" descr="C:\Documents and Settings\Администратор\Рабочий стол\Рисунок1 копия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5072075"/>
            <a:ext cx="1354378" cy="1438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" descr="C:\Documents and Settings\Администратор\Рабочий стол\картинки\черемуха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176434">
            <a:off x="2236716" y="-235077"/>
            <a:ext cx="4219575" cy="5381625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214284" y="4572009"/>
            <a:ext cx="8724993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Bottom">
              <a:avLst>
                <a:gd name="adj" fmla="val 60000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Букет из любимых цветов Есенина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3" descr="a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214291"/>
            <a:ext cx="1747838" cy="1547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Слайд" r:id="rId4" imgW="4189633" imgH="3142553" progId="PowerPoint.Slide.12">
                  <p:embed/>
                </p:oleObj>
              </mc:Choice>
              <mc:Fallback>
                <p:oleObj name="Слайд" r:id="rId4" imgW="4189633" imgH="314255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1474" y="1571614"/>
            <a:ext cx="772070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Колокольчик </a:t>
            </a:r>
            <a:r>
              <a:rPr lang="ru-RU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среброзвонный</a:t>
            </a:r>
            <a:endParaRPr lang="ru-RU" sz="4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Ты поешь? Иль сердцу снится?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Свет от </a:t>
            </a:r>
            <a:r>
              <a:rPr lang="ru-RU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розовой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иконы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златых моих ресницах.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Ols" descr="butterfly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460576">
            <a:off x="7342903" y="986917"/>
            <a:ext cx="8001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C:\Documents and Settings\Администратор\Рабочий стол\картинки\черемуха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176434">
            <a:off x="1421134" y="1"/>
            <a:ext cx="5284991" cy="6521551"/>
          </a:xfrm>
          <a:prstGeom prst="rect">
            <a:avLst/>
          </a:prstGeom>
          <a:noFill/>
        </p:spPr>
      </p:pic>
      <p:pic>
        <p:nvPicPr>
          <p:cNvPr id="8" name="Picture 2" descr="C:\Documents and Settings\Администратор\Рабочий стол\картинки\колокольчик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104891">
            <a:off x="1214416" y="977372"/>
            <a:ext cx="3270281" cy="4809395"/>
          </a:xfrm>
          <a:prstGeom prst="rect">
            <a:avLst/>
          </a:prstGeom>
          <a:noFill/>
        </p:spPr>
      </p:pic>
      <p:pic>
        <p:nvPicPr>
          <p:cNvPr id="9" name="Picture 2" descr="C:\Documents and Settings\Администратор\Рабочий стол\картинки\колокольчик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45361" flipH="1">
            <a:off x="4322755" y="1002923"/>
            <a:ext cx="3270281" cy="4809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Слайд" r:id="rId4" imgW="4189633" imgH="3142553" progId="PowerPoint.Slide.12">
                  <p:embed/>
                </p:oleObj>
              </mc:Choice>
              <mc:Fallback>
                <p:oleObj name="Слайд" r:id="rId4" imgW="4189633" imgH="314255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14348" y="1714490"/>
            <a:ext cx="7440242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 венком лесной ромашки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 строгал, чинил челны,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Уронил кольцо милашки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струи пенистой волны.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C:\Documents and Settings\Администратор\Рабочий стол\картинки\5222 копия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535480" y="2"/>
            <a:ext cx="2850237" cy="4101199"/>
          </a:xfrm>
          <a:prstGeom prst="rect">
            <a:avLst/>
          </a:prstGeom>
          <a:noFill/>
        </p:spPr>
      </p:pic>
      <p:pic>
        <p:nvPicPr>
          <p:cNvPr id="6" name="Picture 6" descr="C:\Documents and Settings\Администратор\Рабочий стол\картинки\5222 копия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9332" y="2"/>
            <a:ext cx="2850237" cy="4101199"/>
          </a:xfrm>
          <a:prstGeom prst="rect">
            <a:avLst/>
          </a:prstGeom>
          <a:noFill/>
        </p:spPr>
      </p:pic>
      <p:pic>
        <p:nvPicPr>
          <p:cNvPr id="7" name="Picture 4" descr="C:\Documents and Settings\Администратор\Рабочий стол\картинки\черемуха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176434">
            <a:off x="1226985" y="403525"/>
            <a:ext cx="5800598" cy="6454476"/>
          </a:xfrm>
          <a:prstGeom prst="rect">
            <a:avLst/>
          </a:prstGeom>
          <a:noFill/>
        </p:spPr>
      </p:pic>
      <p:pic>
        <p:nvPicPr>
          <p:cNvPr id="8" name="Picture 2" descr="C:\Documents and Settings\Администратор\Рабочий стол\картинки\колокольчик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104891">
            <a:off x="1000101" y="1370844"/>
            <a:ext cx="3589331" cy="4759931"/>
          </a:xfrm>
          <a:prstGeom prst="rect">
            <a:avLst/>
          </a:prstGeom>
          <a:noFill/>
        </p:spPr>
      </p:pic>
      <p:pic>
        <p:nvPicPr>
          <p:cNvPr id="9" name="Picture 2" descr="C:\Documents and Settings\Администратор\Рабочий стол\картинки\колокольчик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45361" flipH="1">
            <a:off x="4411695" y="1396132"/>
            <a:ext cx="3589331" cy="4759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Слайд" r:id="rId4" imgW="4189633" imgH="3142553" progId="PowerPoint.Slide.12">
                  <p:embed/>
                </p:oleObj>
              </mc:Choice>
              <mc:Fallback>
                <p:oleObj name="Слайд" r:id="rId4" imgW="4189633" imgH="314255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1142985"/>
            <a:ext cx="8777018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 по первому снегу бреду,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сердце ландыши,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вспыхнувших сил.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Вечер син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ею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свечкой звезду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Над дорогой моей засветил.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C:\Documents and Settings\Администратор\Рабочий стол\картинки\5222 копия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543763" y="-214337"/>
            <a:ext cx="2684136" cy="4070895"/>
          </a:xfrm>
          <a:prstGeom prst="rect">
            <a:avLst/>
          </a:prstGeom>
          <a:noFill/>
        </p:spPr>
      </p:pic>
      <p:pic>
        <p:nvPicPr>
          <p:cNvPr id="6" name="Picture 6" descr="C:\Documents and Settings\Администратор\Рабочий стол\картинки\5222 копия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9305" y="-214337"/>
            <a:ext cx="2684136" cy="4070895"/>
          </a:xfrm>
          <a:prstGeom prst="rect">
            <a:avLst/>
          </a:prstGeom>
          <a:noFill/>
        </p:spPr>
      </p:pic>
      <p:pic>
        <p:nvPicPr>
          <p:cNvPr id="7" name="Picture 4" descr="C:\Documents and Settings\Администратор\Рабочий стол\картинки\черемуха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176434">
            <a:off x="1428077" y="186204"/>
            <a:ext cx="5462560" cy="6406784"/>
          </a:xfrm>
          <a:prstGeom prst="rect">
            <a:avLst/>
          </a:prstGeom>
          <a:noFill/>
        </p:spPr>
      </p:pic>
      <p:pic>
        <p:nvPicPr>
          <p:cNvPr id="8" name="Picture 2" descr="C:\Documents and Settings\Администратор\Рабочий стол\картинки\колокольчик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104891">
            <a:off x="1214414" y="1146376"/>
            <a:ext cx="3380158" cy="4724760"/>
          </a:xfrm>
          <a:prstGeom prst="rect">
            <a:avLst/>
          </a:prstGeom>
          <a:noFill/>
        </p:spPr>
      </p:pic>
      <p:pic>
        <p:nvPicPr>
          <p:cNvPr id="9" name="Picture 2" descr="C:\Documents and Settings\Администратор\Рабочий стол\картинки\колокольчик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45361" flipH="1">
            <a:off x="4427192" y="1171477"/>
            <a:ext cx="3380158" cy="4724760"/>
          </a:xfrm>
          <a:prstGeom prst="rect">
            <a:avLst/>
          </a:prstGeom>
          <a:noFill/>
        </p:spPr>
      </p:pic>
      <p:pic>
        <p:nvPicPr>
          <p:cNvPr id="10" name="Picture 3" descr="C:\Documents and Settings\Администратор\Рабочий стол\картинки\ландыш копия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64054" y="1996841"/>
            <a:ext cx="3061935" cy="4189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Слайд" r:id="rId4" imgW="4189633" imgH="3142553" progId="PowerPoint.Slide.12">
                  <p:embed/>
                </p:oleObj>
              </mc:Choice>
              <mc:Fallback>
                <p:oleObj name="Слайд" r:id="rId4" imgW="4189633" imgH="314255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42911" y="1785928"/>
            <a:ext cx="778867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жалею, не зову,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плачу, все пройдет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с белых яблонь дым.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wnloads\47e34e0e6f2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5809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05104" y="214291"/>
            <a:ext cx="541526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Белая береза </a:t>
            </a: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Под моим окном</a:t>
            </a: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Принакрылась снегом </a:t>
            </a: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itchFamily="66" charset="0"/>
              </a:rPr>
              <a:t>Точно серебром...</a:t>
            </a:r>
            <a:endParaRPr lang="ru-RU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" descr="C:\Documents and Settings\Администратор\Рабочий стол\картинки\яблоня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144791" flipH="1">
            <a:off x="3899114" y="1768015"/>
            <a:ext cx="4440501" cy="4778835"/>
          </a:xfrm>
          <a:prstGeom prst="rect">
            <a:avLst/>
          </a:prstGeom>
          <a:noFill/>
        </p:spPr>
      </p:pic>
      <p:pic>
        <p:nvPicPr>
          <p:cNvPr id="4" name="Picture 5" descr="C:\Documents and Settings\Администратор\Рабочий стол\картинки\яблоня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55209">
            <a:off x="214284" y="1676723"/>
            <a:ext cx="4440501" cy="4778835"/>
          </a:xfrm>
          <a:prstGeom prst="rect">
            <a:avLst/>
          </a:prstGeom>
          <a:noFill/>
        </p:spPr>
      </p:pic>
      <p:pic>
        <p:nvPicPr>
          <p:cNvPr id="5" name="Picture 6" descr="C:\Documents and Settings\Администратор\Рабочий стол\картинки\5222 копия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4570309" y="-214337"/>
            <a:ext cx="2890436" cy="4369943"/>
          </a:xfrm>
          <a:prstGeom prst="rect">
            <a:avLst/>
          </a:prstGeom>
          <a:noFill/>
        </p:spPr>
      </p:pic>
      <p:pic>
        <p:nvPicPr>
          <p:cNvPr id="6" name="Picture 6" descr="C:\Documents and Settings\Администратор\Рабочий стол\картинки\5222 копия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82610" y="-214337"/>
            <a:ext cx="2890436" cy="4369943"/>
          </a:xfrm>
          <a:prstGeom prst="rect">
            <a:avLst/>
          </a:prstGeom>
          <a:noFill/>
        </p:spPr>
      </p:pic>
      <p:pic>
        <p:nvPicPr>
          <p:cNvPr id="7" name="Picture 4" descr="C:\Documents and Settings\Администратор\Рабочий стол\картинки\черемуха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176434">
            <a:off x="1215156" y="215628"/>
            <a:ext cx="5882406" cy="6877427"/>
          </a:xfrm>
          <a:prstGeom prst="rect">
            <a:avLst/>
          </a:prstGeom>
          <a:noFill/>
        </p:spPr>
      </p:pic>
      <p:pic>
        <p:nvPicPr>
          <p:cNvPr id="8" name="Picture 2" descr="C:\Documents and Settings\Администратор\Рабочий стол\картинки\колокольчик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104891">
            <a:off x="985072" y="1246335"/>
            <a:ext cx="3639953" cy="5071840"/>
          </a:xfrm>
          <a:prstGeom prst="rect">
            <a:avLst/>
          </a:prstGeom>
          <a:noFill/>
        </p:spPr>
      </p:pic>
      <p:pic>
        <p:nvPicPr>
          <p:cNvPr id="9" name="Picture 2" descr="C:\Documents and Settings\Администратор\Рабочий стол\картинки\колокольчик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45361" flipH="1">
            <a:off x="4444780" y="1273279"/>
            <a:ext cx="3639953" cy="5071840"/>
          </a:xfrm>
          <a:prstGeom prst="rect">
            <a:avLst/>
          </a:prstGeom>
          <a:noFill/>
        </p:spPr>
      </p:pic>
      <p:pic>
        <p:nvPicPr>
          <p:cNvPr id="10" name="Picture 3" descr="C:\Documents and Settings\Администратор\Рабочий стол\картинки\ландыш копия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6872" y="2159273"/>
            <a:ext cx="3297271" cy="4497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Мои рисунки\60704563_4306026021_df29c10cc2_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5786" y="-1714535"/>
            <a:ext cx="7643868" cy="10358510"/>
          </a:xfrm>
          <a:prstGeom prst="rect">
            <a:avLst/>
          </a:prstGeom>
          <a:noFill/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357292" y="928670"/>
            <a:ext cx="72596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Сегодня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уроке я узнал … .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14414" y="2500306"/>
            <a:ext cx="81391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Мне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показалось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интересным … .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500300" y="3929067"/>
            <a:ext cx="42316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Меня удивило … .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428730" y="5357826"/>
            <a:ext cx="6956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 хочу похвалить … , за …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3" y="1857366"/>
            <a:ext cx="679840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всем за урок!</a:t>
            </a:r>
            <a:endParaRPr lang="ru-RU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ownloads\stock-photo-autumn-background-with-antique-frame-36006550.jpg"/>
          <p:cNvPicPr>
            <a:picLocks noChangeAspect="1" noChangeArrowheads="1"/>
          </p:cNvPicPr>
          <p:nvPr/>
        </p:nvPicPr>
        <p:blipFill>
          <a:blip r:embed="rId2"/>
          <a:srcRect l="1042" r="3124" b="5303"/>
          <a:stretch>
            <a:fillRect/>
          </a:stretch>
        </p:blipFill>
        <p:spPr bwMode="auto">
          <a:xfrm rot="16200000" flipH="1" flipV="1">
            <a:off x="1035832" y="-1250169"/>
            <a:ext cx="7072339" cy="9144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7" descr="Картинка 13 из 5169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1000109"/>
            <a:ext cx="3929090" cy="482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786453"/>
            <a:ext cx="8929718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</a:t>
            </a:r>
            <a:r>
              <a:rPr lang="ru-RU" sz="5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ргей Александрович Есенин</a:t>
            </a:r>
            <a:endParaRPr lang="ru-RU" sz="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380" y="-28298"/>
            <a:ext cx="9181728" cy="688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35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963" y="-22538"/>
            <a:ext cx="9174049" cy="68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61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wnloads\3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44090" y="5357827"/>
            <a:ext cx="69656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Дом-музей в селе Константиново, </a:t>
            </a:r>
          </a:p>
          <a:p>
            <a:pPr algn="ctr"/>
            <a:r>
              <a:rPr lang="ru-RU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котором родился Сергей Есенин</a:t>
            </a:r>
            <a:endParaRPr lang="ru-RU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senin_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00562" y="357165"/>
            <a:ext cx="4071966" cy="564360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282645" lon="1667443" rev="21538131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4" descr="Есенин с сестрами Катей и Шуро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3"/>
            <a:ext cx="4357718" cy="566540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C:\Downloads\5b04c00a8a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</TotalTime>
  <Words>342</Words>
  <Application>Microsoft Office PowerPoint</Application>
  <PresentationFormat>Экран (4:3)</PresentationFormat>
  <Paragraphs>91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Monotype Corsiva</vt:lpstr>
      <vt:lpstr>Wingdings</vt:lpstr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Ирина</cp:lastModifiedBy>
  <cp:revision>138</cp:revision>
  <dcterms:created xsi:type="dcterms:W3CDTF">2011-01-08T09:49:42Z</dcterms:created>
  <dcterms:modified xsi:type="dcterms:W3CDTF">2015-02-03T20:45:47Z</dcterms:modified>
</cp:coreProperties>
</file>